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Anton" charset="1" panose="00000500000000000000"/>
      <p:regular r:id="rId18"/>
    </p:embeddedFont>
    <p:embeddedFont>
      <p:font typeface="League Spartan" charset="1" panose="00000800000000000000"/>
      <p:regular r:id="rId19"/>
    </p:embeddedFont>
    <p:embeddedFont>
      <p:font typeface="Antonio" charset="1" panose="02000503000000000000"/>
      <p:regular r:id="rId20"/>
    </p:embeddedFont>
    <p:embeddedFont>
      <p:font typeface="Montserrat" charset="1" panose="000005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0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0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4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5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6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7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8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9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17112" y="-66478"/>
            <a:ext cx="14775575" cy="10353478"/>
          </a:xfrm>
          <a:custGeom>
            <a:avLst/>
            <a:gdLst/>
            <a:ahLst/>
            <a:cxnLst/>
            <a:rect r="r" b="b" t="t" l="l"/>
            <a:pathLst>
              <a:path h="10353478" w="14775575">
                <a:moveTo>
                  <a:pt x="0" y="0"/>
                </a:moveTo>
                <a:lnTo>
                  <a:pt x="14775574" y="0"/>
                </a:lnTo>
                <a:lnTo>
                  <a:pt x="14775574" y="10353478"/>
                </a:lnTo>
                <a:lnTo>
                  <a:pt x="0" y="103534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173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3338277" y="503159"/>
            <a:ext cx="18561364" cy="9280682"/>
          </a:xfrm>
          <a:custGeom>
            <a:avLst/>
            <a:gdLst/>
            <a:ahLst/>
            <a:cxnLst/>
            <a:rect r="r" b="b" t="t" l="l"/>
            <a:pathLst>
              <a:path h="9280682" w="18561364">
                <a:moveTo>
                  <a:pt x="0" y="0"/>
                </a:moveTo>
                <a:lnTo>
                  <a:pt x="18561364" y="0"/>
                </a:lnTo>
                <a:lnTo>
                  <a:pt x="18561364" y="9280682"/>
                </a:lnTo>
                <a:lnTo>
                  <a:pt x="0" y="92806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994959" y="3052861"/>
            <a:ext cx="3972652" cy="4114800"/>
          </a:xfrm>
          <a:custGeom>
            <a:avLst/>
            <a:gdLst/>
            <a:ahLst/>
            <a:cxnLst/>
            <a:rect r="r" b="b" t="t" l="l"/>
            <a:pathLst>
              <a:path h="4114800" w="3972652">
                <a:moveTo>
                  <a:pt x="0" y="0"/>
                </a:moveTo>
                <a:lnTo>
                  <a:pt x="3972652" y="0"/>
                </a:lnTo>
                <a:lnTo>
                  <a:pt x="3972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994959" y="9822110"/>
            <a:ext cx="7520277" cy="464890"/>
          </a:xfrm>
          <a:custGeom>
            <a:avLst/>
            <a:gdLst/>
            <a:ahLst/>
            <a:cxnLst/>
            <a:rect r="r" b="b" t="t" l="l"/>
            <a:pathLst>
              <a:path h="464890" w="7520277">
                <a:moveTo>
                  <a:pt x="0" y="0"/>
                </a:moveTo>
                <a:lnTo>
                  <a:pt x="7520277" y="0"/>
                </a:lnTo>
                <a:lnTo>
                  <a:pt x="7520277" y="464890"/>
                </a:lnTo>
                <a:lnTo>
                  <a:pt x="0" y="4648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779429" y="-213089"/>
            <a:ext cx="7315200" cy="1847088"/>
          </a:xfrm>
          <a:custGeom>
            <a:avLst/>
            <a:gdLst/>
            <a:ahLst/>
            <a:cxnLst/>
            <a:rect r="r" b="b" t="t" l="l"/>
            <a:pathLst>
              <a:path h="1847088" w="7315200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84463" y="-46330"/>
            <a:ext cx="9068417" cy="2455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49"/>
              </a:lnSpc>
              <a:spcBef>
                <a:spcPct val="0"/>
              </a:spcBef>
            </a:pPr>
            <a:r>
              <a:rPr lang="en-US" sz="14321">
                <a:solidFill>
                  <a:srgbClr val="5CE1E6"/>
                </a:solidFill>
                <a:latin typeface="Anton"/>
                <a:ea typeface="Anton"/>
                <a:cs typeface="Anton"/>
                <a:sym typeface="Anton"/>
              </a:rPr>
              <a:t>THE FUTURE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401926" y="9822110"/>
            <a:ext cx="7315200" cy="1847088"/>
          </a:xfrm>
          <a:custGeom>
            <a:avLst/>
            <a:gdLst/>
            <a:ahLst/>
            <a:cxnLst/>
            <a:rect r="r" b="b" t="t" l="l"/>
            <a:pathLst>
              <a:path h="1847088" w="7315200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00951" y="8215512"/>
            <a:ext cx="9810797" cy="1606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72"/>
              </a:lnSpc>
              <a:spcBef>
                <a:spcPct val="0"/>
              </a:spcBef>
            </a:pPr>
            <a:r>
              <a:rPr lang="en-US" sz="4623">
                <a:solidFill>
                  <a:srgbClr val="F2F2F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Neelanga Sooriyaarachchi</a:t>
            </a:r>
          </a:p>
          <a:p>
            <a:pPr algn="l">
              <a:lnSpc>
                <a:spcPts val="6472"/>
              </a:lnSpc>
              <a:spcBef>
                <a:spcPct val="0"/>
              </a:spcBef>
            </a:pPr>
            <a:r>
              <a:rPr lang="en-US" sz="4623">
                <a:solidFill>
                  <a:srgbClr val="F2F2F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28.05.2025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582903" y="2654622"/>
            <a:ext cx="9068417" cy="2455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49"/>
              </a:lnSpc>
              <a:spcBef>
                <a:spcPct val="0"/>
              </a:spcBef>
            </a:pPr>
            <a:r>
              <a:rPr lang="en-US" sz="14321">
                <a:solidFill>
                  <a:srgbClr val="5CE1E6"/>
                </a:solidFill>
                <a:latin typeface="Anton"/>
                <a:ea typeface="Anton"/>
                <a:cs typeface="Anton"/>
                <a:sym typeface="Anton"/>
              </a:rPr>
              <a:t>OF VEHICLES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96556" y="5330021"/>
            <a:ext cx="7375187" cy="2971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7"/>
              </a:lnSpc>
            </a:pPr>
            <a:r>
              <a:rPr lang="en-US" sz="5647">
                <a:solidFill>
                  <a:srgbClr val="FFFFFF"/>
                </a:solidFill>
                <a:latin typeface="Antonio"/>
                <a:ea typeface="Antonio"/>
                <a:cs typeface="Antonio"/>
                <a:sym typeface="Antonio"/>
              </a:rPr>
              <a:t>INNOVATION, AUTOMATION &amp; SUSTAINABILITY</a:t>
            </a:r>
          </a:p>
          <a:p>
            <a:pPr algn="l">
              <a:lnSpc>
                <a:spcPts val="790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4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29847" y="2097919"/>
            <a:ext cx="3972652" cy="4114800"/>
          </a:xfrm>
          <a:custGeom>
            <a:avLst/>
            <a:gdLst/>
            <a:ahLst/>
            <a:cxnLst/>
            <a:rect r="r" b="b" t="t" l="l"/>
            <a:pathLst>
              <a:path h="4114800" w="3972652">
                <a:moveTo>
                  <a:pt x="0" y="0"/>
                </a:moveTo>
                <a:lnTo>
                  <a:pt x="3972653" y="0"/>
                </a:lnTo>
                <a:lnTo>
                  <a:pt x="39726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285347" y="0"/>
            <a:ext cx="7002653" cy="10287000"/>
            <a:chOff x="0" y="0"/>
            <a:chExt cx="1084894" cy="1593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84894" cy="1593725"/>
            </a:xfrm>
            <a:custGeom>
              <a:avLst/>
              <a:gdLst/>
              <a:ahLst/>
              <a:cxnLst/>
              <a:rect r="r" b="b" t="t" l="l"/>
              <a:pathLst>
                <a:path h="1593725" w="1084894">
                  <a:moveTo>
                    <a:pt x="0" y="0"/>
                  </a:moveTo>
                  <a:lnTo>
                    <a:pt x="1084894" y="0"/>
                  </a:lnTo>
                  <a:lnTo>
                    <a:pt x="108489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l="-23385" t="-24980" r="0" b="-1086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5400000">
            <a:off x="8203558" y="2474240"/>
            <a:ext cx="10677038" cy="5338519"/>
          </a:xfrm>
          <a:custGeom>
            <a:avLst/>
            <a:gdLst/>
            <a:ahLst/>
            <a:cxnLst/>
            <a:rect r="r" b="b" t="t" l="l"/>
            <a:pathLst>
              <a:path h="5338519" w="10677038">
                <a:moveTo>
                  <a:pt x="0" y="0"/>
                </a:moveTo>
                <a:lnTo>
                  <a:pt x="10677038" y="0"/>
                </a:lnTo>
                <a:lnTo>
                  <a:pt x="10677038" y="5338520"/>
                </a:lnTo>
                <a:lnTo>
                  <a:pt x="0" y="53385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3842" y="-69114"/>
            <a:ext cx="11457148" cy="7168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88"/>
              </a:lnSpc>
            </a:pPr>
            <a:r>
              <a:rPr lang="en-US" sz="13634">
                <a:solidFill>
                  <a:srgbClr val="5CE1E6"/>
                </a:solidFill>
                <a:latin typeface="Anton"/>
                <a:ea typeface="Anton"/>
                <a:cs typeface="Anton"/>
                <a:sym typeface="Anton"/>
              </a:rPr>
              <a:t> CHALLENGES AND CONSIDERATIONS</a:t>
            </a:r>
          </a:p>
          <a:p>
            <a:pPr algn="ctr">
              <a:lnSpc>
                <a:spcPts val="19088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940461" y="9822110"/>
            <a:ext cx="7520277" cy="464890"/>
          </a:xfrm>
          <a:custGeom>
            <a:avLst/>
            <a:gdLst/>
            <a:ahLst/>
            <a:cxnLst/>
            <a:rect r="r" b="b" t="t" l="l"/>
            <a:pathLst>
              <a:path h="464890" w="7520277">
                <a:moveTo>
                  <a:pt x="0" y="0"/>
                </a:moveTo>
                <a:lnTo>
                  <a:pt x="7520277" y="0"/>
                </a:lnTo>
                <a:lnTo>
                  <a:pt x="7520277" y="464890"/>
                </a:lnTo>
                <a:lnTo>
                  <a:pt x="0" y="4648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227280" y="4920776"/>
            <a:ext cx="6683545" cy="970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7"/>
              </a:lnSpc>
            </a:pPr>
            <a:r>
              <a:rPr lang="en-US" sz="5647">
                <a:solidFill>
                  <a:srgbClr val="FFFFFF"/>
                </a:solidFill>
                <a:latin typeface="Antonio"/>
                <a:ea typeface="Antonio"/>
                <a:cs typeface="Antonio"/>
                <a:sym typeface="Antonio"/>
              </a:rPr>
              <a:t> WHAT STILL NEEDS WORK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2228" y="6642361"/>
            <a:ext cx="11937334" cy="3179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11"/>
              </a:lnSpc>
            </a:pPr>
            <a:r>
              <a:rPr lang="en-US" sz="365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Regulatory and ethical concerns (esp. autonomous driving).</a:t>
            </a:r>
          </a:p>
          <a:p>
            <a:pPr algn="just">
              <a:lnSpc>
                <a:spcPts val="5111"/>
              </a:lnSpc>
            </a:pPr>
            <a:r>
              <a:rPr lang="en-US" sz="365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Cybersecurity threats in connected cars.</a:t>
            </a:r>
          </a:p>
          <a:p>
            <a:pPr algn="just">
              <a:lnSpc>
                <a:spcPts val="5111"/>
              </a:lnSpc>
            </a:pPr>
            <a:r>
              <a:rPr lang="en-US" sz="365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Charging infrastructure and grid capacity.</a:t>
            </a:r>
          </a:p>
          <a:p>
            <a:pPr algn="just">
              <a:lnSpc>
                <a:spcPts val="5111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660202" y="6709036"/>
            <a:ext cx="396278" cy="396278"/>
            <a:chOff x="0" y="0"/>
            <a:chExt cx="104369" cy="10436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60202" y="8051235"/>
            <a:ext cx="396278" cy="396278"/>
            <a:chOff x="0" y="0"/>
            <a:chExt cx="104369" cy="10436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60202" y="8679284"/>
            <a:ext cx="396278" cy="396278"/>
            <a:chOff x="0" y="0"/>
            <a:chExt cx="104369" cy="10436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4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002653" cy="10287000"/>
            <a:chOff x="0" y="0"/>
            <a:chExt cx="1084894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84894" cy="1593725"/>
            </a:xfrm>
            <a:custGeom>
              <a:avLst/>
              <a:gdLst/>
              <a:ahLst/>
              <a:cxnLst/>
              <a:rect r="r" b="b" t="t" l="l"/>
              <a:pathLst>
                <a:path h="1593725" w="1084894">
                  <a:moveTo>
                    <a:pt x="0" y="0"/>
                  </a:moveTo>
                  <a:lnTo>
                    <a:pt x="1084894" y="0"/>
                  </a:lnTo>
                  <a:lnTo>
                    <a:pt x="108489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1086" r="0" b="-1086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1218308" y="0"/>
            <a:ext cx="7315200" cy="1847088"/>
          </a:xfrm>
          <a:custGeom>
            <a:avLst/>
            <a:gdLst/>
            <a:ahLst/>
            <a:cxnLst/>
            <a:rect r="r" b="b" t="t" l="l"/>
            <a:pathLst>
              <a:path h="1847088" w="7315200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886950" y="168083"/>
            <a:ext cx="11148469" cy="4749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88"/>
              </a:lnSpc>
              <a:spcBef>
                <a:spcPct val="0"/>
              </a:spcBef>
            </a:pPr>
            <a:r>
              <a:rPr lang="en-US" sz="13634">
                <a:solidFill>
                  <a:srgbClr val="5CE1E6"/>
                </a:solidFill>
                <a:latin typeface="Anton"/>
                <a:ea typeface="Anton"/>
                <a:cs typeface="Anton"/>
                <a:sym typeface="Anton"/>
              </a:rPr>
              <a:t>VISION FOR 2035 AND BEYOND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374849" y="8613918"/>
            <a:ext cx="396278" cy="396278"/>
            <a:chOff x="0" y="0"/>
            <a:chExt cx="104369" cy="1043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374849" y="7257713"/>
            <a:ext cx="396278" cy="396278"/>
            <a:chOff x="0" y="0"/>
            <a:chExt cx="104369" cy="1043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374849" y="6617558"/>
            <a:ext cx="396278" cy="396278"/>
            <a:chOff x="0" y="0"/>
            <a:chExt cx="104369" cy="10436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2764137" y="4687241"/>
            <a:ext cx="5523863" cy="5721515"/>
          </a:xfrm>
          <a:custGeom>
            <a:avLst/>
            <a:gdLst/>
            <a:ahLst/>
            <a:cxnLst/>
            <a:rect r="r" b="b" t="t" l="l"/>
            <a:pathLst>
              <a:path h="5721515" w="5523863">
                <a:moveTo>
                  <a:pt x="0" y="0"/>
                </a:moveTo>
                <a:lnTo>
                  <a:pt x="5523863" y="0"/>
                </a:lnTo>
                <a:lnTo>
                  <a:pt x="5523863" y="5721515"/>
                </a:lnTo>
                <a:lnTo>
                  <a:pt x="0" y="57215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002653" y="6505283"/>
            <a:ext cx="10676542" cy="3212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64"/>
              </a:lnSpc>
            </a:pPr>
            <a:r>
              <a:rPr lang="en-US" sz="368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Widespread EV and AV adoption.</a:t>
            </a:r>
          </a:p>
          <a:p>
            <a:pPr algn="just">
              <a:lnSpc>
                <a:spcPts val="5164"/>
              </a:lnSpc>
            </a:pPr>
            <a:r>
              <a:rPr lang="en-US" sz="368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Fully connected and intelligent mobility ecosystems.</a:t>
            </a:r>
          </a:p>
          <a:p>
            <a:pPr algn="just">
              <a:lnSpc>
                <a:spcPts val="5164"/>
              </a:lnSpc>
            </a:pPr>
            <a:r>
              <a:rPr lang="en-US" sz="368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Seamless integration with renewable energy.</a:t>
            </a:r>
          </a:p>
          <a:p>
            <a:pPr algn="just">
              <a:lnSpc>
                <a:spcPts val="5164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7769336" y="5272939"/>
            <a:ext cx="9489964" cy="2971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7"/>
              </a:lnSpc>
            </a:pPr>
            <a:r>
              <a:rPr lang="en-US" sz="5647">
                <a:solidFill>
                  <a:srgbClr val="FFFFFF"/>
                </a:solidFill>
                <a:latin typeface="Antonio"/>
                <a:ea typeface="Antonio"/>
                <a:cs typeface="Antonio"/>
                <a:sym typeface="Antonio"/>
              </a:rPr>
              <a:t>WHAT WILL TOMORROW LOOK LIKE ?</a:t>
            </a:r>
          </a:p>
          <a:p>
            <a:pPr algn="l">
              <a:lnSpc>
                <a:spcPts val="7907"/>
              </a:lnSpc>
            </a:pPr>
          </a:p>
          <a:p>
            <a:pPr algn="l">
              <a:lnSpc>
                <a:spcPts val="7907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16000">
            <a:off x="-304919" y="-564007"/>
            <a:ext cx="18897839" cy="11415014"/>
          </a:xfrm>
          <a:custGeom>
            <a:avLst/>
            <a:gdLst/>
            <a:ahLst/>
            <a:cxnLst/>
            <a:rect r="r" b="b" t="t" l="l"/>
            <a:pathLst>
              <a:path h="11415014" w="18897839">
                <a:moveTo>
                  <a:pt x="0" y="1148313"/>
                </a:moveTo>
                <a:lnTo>
                  <a:pt x="18251912" y="0"/>
                </a:lnTo>
                <a:lnTo>
                  <a:pt x="18897838" y="10266701"/>
                </a:lnTo>
                <a:lnTo>
                  <a:pt x="645926" y="11415014"/>
                </a:lnTo>
                <a:lnTo>
                  <a:pt x="0" y="1148313"/>
                </a:lnTo>
                <a:close/>
              </a:path>
            </a:pathLst>
          </a:custGeom>
          <a:blipFill>
            <a:blip r:embed="rId2"/>
            <a:stretch>
              <a:fillRect l="-4387" t="-1003" r="-9765" b="-529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439912"/>
            <a:ext cx="7315200" cy="1847088"/>
          </a:xfrm>
          <a:custGeom>
            <a:avLst/>
            <a:gdLst/>
            <a:ahLst/>
            <a:cxnLst/>
            <a:rect r="r" b="b" t="t" l="l"/>
            <a:pathLst>
              <a:path h="1847088" w="7315200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15052" y="3954054"/>
            <a:ext cx="3972652" cy="4114800"/>
          </a:xfrm>
          <a:custGeom>
            <a:avLst/>
            <a:gdLst/>
            <a:ahLst/>
            <a:cxnLst/>
            <a:rect r="r" b="b" t="t" l="l"/>
            <a:pathLst>
              <a:path h="4114800" w="3972652">
                <a:moveTo>
                  <a:pt x="0" y="0"/>
                </a:moveTo>
                <a:lnTo>
                  <a:pt x="3972652" y="0"/>
                </a:lnTo>
                <a:lnTo>
                  <a:pt x="3972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3972652" cy="4114800"/>
          </a:xfrm>
          <a:custGeom>
            <a:avLst/>
            <a:gdLst/>
            <a:ahLst/>
            <a:cxnLst/>
            <a:rect r="r" b="b" t="t" l="l"/>
            <a:pathLst>
              <a:path h="4114800" w="3972652">
                <a:moveTo>
                  <a:pt x="0" y="0"/>
                </a:moveTo>
                <a:lnTo>
                  <a:pt x="3972652" y="0"/>
                </a:lnTo>
                <a:lnTo>
                  <a:pt x="3972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69980" y="890085"/>
            <a:ext cx="12254797" cy="8677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93"/>
              </a:lnSpc>
            </a:pPr>
            <a:r>
              <a:rPr lang="en-US" sz="12352">
                <a:solidFill>
                  <a:srgbClr val="5CE1E6"/>
                </a:solidFill>
                <a:latin typeface="Anton"/>
                <a:ea typeface="Anton"/>
                <a:cs typeface="Anton"/>
                <a:sym typeface="Anton"/>
              </a:rPr>
              <a:t>THE FUTURE IS NOW</a:t>
            </a:r>
          </a:p>
          <a:p>
            <a:pPr algn="ctr">
              <a:lnSpc>
                <a:spcPts val="17293"/>
              </a:lnSpc>
            </a:pPr>
          </a:p>
          <a:p>
            <a:pPr algn="ctr">
              <a:lnSpc>
                <a:spcPts val="17293"/>
              </a:lnSpc>
            </a:pPr>
          </a:p>
          <a:p>
            <a:pPr algn="ctr">
              <a:lnSpc>
                <a:spcPts val="17293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258806" y="5684185"/>
            <a:ext cx="9686100" cy="3859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64"/>
              </a:lnSpc>
            </a:pPr>
            <a:r>
              <a:rPr lang="en-US" sz="368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Vehicles are evolving rapidly.</a:t>
            </a:r>
          </a:p>
          <a:p>
            <a:pPr algn="just">
              <a:lnSpc>
                <a:spcPts val="5164"/>
              </a:lnSpc>
            </a:pPr>
            <a:r>
              <a:rPr lang="en-US" sz="368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Emphasis on clean, smart, and shared mobility.</a:t>
            </a:r>
          </a:p>
          <a:p>
            <a:pPr algn="just">
              <a:lnSpc>
                <a:spcPts val="5164"/>
              </a:lnSpc>
            </a:pPr>
            <a:r>
              <a:rPr lang="en-US" sz="368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future defined by innovation and sustainability.</a:t>
            </a:r>
          </a:p>
          <a:p>
            <a:pPr algn="just">
              <a:lnSpc>
                <a:spcPts val="5164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7315200" y="7870716"/>
            <a:ext cx="396278" cy="396278"/>
            <a:chOff x="0" y="0"/>
            <a:chExt cx="104369" cy="10436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315200" y="6571819"/>
            <a:ext cx="396278" cy="396278"/>
            <a:chOff x="0" y="0"/>
            <a:chExt cx="104369" cy="10436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315200" y="5813316"/>
            <a:ext cx="396278" cy="396278"/>
            <a:chOff x="0" y="0"/>
            <a:chExt cx="104369" cy="10436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404889" y="4300614"/>
            <a:ext cx="6683545" cy="1971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7"/>
              </a:lnSpc>
            </a:pPr>
            <a:r>
              <a:rPr lang="en-US" sz="5647">
                <a:solidFill>
                  <a:srgbClr val="FFFFFF"/>
                </a:solidFill>
                <a:latin typeface="Antonio"/>
                <a:ea typeface="Antonio"/>
                <a:cs typeface="Antonio"/>
                <a:sym typeface="Antonio"/>
              </a:rPr>
              <a:t>CONCLUSION</a:t>
            </a:r>
          </a:p>
          <a:p>
            <a:pPr algn="l">
              <a:lnSpc>
                <a:spcPts val="790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962954" y="8031461"/>
            <a:ext cx="396278" cy="396278"/>
            <a:chOff x="0" y="0"/>
            <a:chExt cx="104369" cy="1043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285347" y="0"/>
            <a:ext cx="7002653" cy="10287000"/>
            <a:chOff x="0" y="0"/>
            <a:chExt cx="1084894" cy="15937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84894" cy="1593725"/>
            </a:xfrm>
            <a:custGeom>
              <a:avLst/>
              <a:gdLst/>
              <a:ahLst/>
              <a:cxnLst/>
              <a:rect r="r" b="b" t="t" l="l"/>
              <a:pathLst>
                <a:path h="1593725" w="1084894">
                  <a:moveTo>
                    <a:pt x="0" y="0"/>
                  </a:moveTo>
                  <a:lnTo>
                    <a:pt x="1084894" y="0"/>
                  </a:lnTo>
                  <a:lnTo>
                    <a:pt x="108489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86268" t="0" r="-48774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5400000">
            <a:off x="7776110" y="2474240"/>
            <a:ext cx="10677038" cy="5338519"/>
          </a:xfrm>
          <a:custGeom>
            <a:avLst/>
            <a:gdLst/>
            <a:ahLst/>
            <a:cxnLst/>
            <a:rect r="r" b="b" t="t" l="l"/>
            <a:pathLst>
              <a:path h="5338519" w="10677038">
                <a:moveTo>
                  <a:pt x="0" y="0"/>
                </a:moveTo>
                <a:lnTo>
                  <a:pt x="10677038" y="0"/>
                </a:lnTo>
                <a:lnTo>
                  <a:pt x="10677038" y="5338520"/>
                </a:lnTo>
                <a:lnTo>
                  <a:pt x="0" y="53385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911398" y="6172200"/>
            <a:ext cx="3972652" cy="4114800"/>
          </a:xfrm>
          <a:custGeom>
            <a:avLst/>
            <a:gdLst/>
            <a:ahLst/>
            <a:cxnLst/>
            <a:rect r="r" b="b" t="t" l="l"/>
            <a:pathLst>
              <a:path h="4114800" w="3972652">
                <a:moveTo>
                  <a:pt x="0" y="0"/>
                </a:moveTo>
                <a:lnTo>
                  <a:pt x="3972653" y="0"/>
                </a:lnTo>
                <a:lnTo>
                  <a:pt x="39726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1011888" y="255340"/>
            <a:ext cx="12608319" cy="3887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665"/>
              </a:lnSpc>
              <a:spcBef>
                <a:spcPct val="0"/>
              </a:spcBef>
            </a:pPr>
            <a:r>
              <a:rPr lang="en-US" sz="11189">
                <a:solidFill>
                  <a:srgbClr val="5CE1E6"/>
                </a:solidFill>
                <a:latin typeface="Anton"/>
                <a:ea typeface="Anton"/>
                <a:cs typeface="Anton"/>
                <a:sym typeface="Anton"/>
              </a:rPr>
              <a:t>DRIVING INTO THE FUTURE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573133" y="4565015"/>
            <a:ext cx="5200336" cy="1099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Rapid advancements in automotive technology.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73133" y="7801313"/>
            <a:ext cx="5200336" cy="2223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Global focus on sustainability and smart mobility.</a:t>
            </a:r>
          </a:p>
          <a:p>
            <a:pPr algn="l">
              <a:lnSpc>
                <a:spcPts val="4479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3114629" y="0"/>
            <a:ext cx="7520277" cy="464890"/>
          </a:xfrm>
          <a:custGeom>
            <a:avLst/>
            <a:gdLst/>
            <a:ahLst/>
            <a:cxnLst/>
            <a:rect r="r" b="b" t="t" l="l"/>
            <a:pathLst>
              <a:path h="464890" w="7520277">
                <a:moveTo>
                  <a:pt x="0" y="0"/>
                </a:moveTo>
                <a:lnTo>
                  <a:pt x="7520277" y="0"/>
                </a:lnTo>
                <a:lnTo>
                  <a:pt x="7520277" y="464890"/>
                </a:lnTo>
                <a:lnTo>
                  <a:pt x="0" y="4648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559567" y="9363456"/>
            <a:ext cx="7315200" cy="1847088"/>
          </a:xfrm>
          <a:custGeom>
            <a:avLst/>
            <a:gdLst/>
            <a:ahLst/>
            <a:cxnLst/>
            <a:rect r="r" b="b" t="t" l="l"/>
            <a:pathLst>
              <a:path h="1847088" w="7315200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3962954" y="4747222"/>
            <a:ext cx="396278" cy="396278"/>
            <a:chOff x="0" y="0"/>
            <a:chExt cx="104369" cy="10436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4573133" y="6196668"/>
            <a:ext cx="5832603" cy="1661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Key trends shaping the future of vehicles.</a:t>
            </a:r>
          </a:p>
          <a:p>
            <a:pPr algn="l">
              <a:lnSpc>
                <a:spcPts val="4479"/>
              </a:lnSpc>
            </a:pPr>
          </a:p>
        </p:txBody>
      </p:sp>
      <p:grpSp>
        <p:nvGrpSpPr>
          <p:cNvPr name="Group 18" id="18"/>
          <p:cNvGrpSpPr/>
          <p:nvPr/>
        </p:nvGrpSpPr>
        <p:grpSpPr>
          <a:xfrm rot="0">
            <a:off x="3962954" y="6389342"/>
            <a:ext cx="396278" cy="396278"/>
            <a:chOff x="0" y="0"/>
            <a:chExt cx="104369" cy="10436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21" t="0" r="-14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40461" y="9822110"/>
            <a:ext cx="7520277" cy="464890"/>
          </a:xfrm>
          <a:custGeom>
            <a:avLst/>
            <a:gdLst/>
            <a:ahLst/>
            <a:cxnLst/>
            <a:rect r="r" b="b" t="t" l="l"/>
            <a:pathLst>
              <a:path h="464890" w="7520277">
                <a:moveTo>
                  <a:pt x="0" y="0"/>
                </a:moveTo>
                <a:lnTo>
                  <a:pt x="7520277" y="0"/>
                </a:lnTo>
                <a:lnTo>
                  <a:pt x="7520277" y="464890"/>
                </a:lnTo>
                <a:lnTo>
                  <a:pt x="0" y="464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725701" y="3645335"/>
            <a:ext cx="3508802" cy="4114800"/>
          </a:xfrm>
          <a:custGeom>
            <a:avLst/>
            <a:gdLst/>
            <a:ahLst/>
            <a:cxnLst/>
            <a:rect r="r" b="b" t="t" l="l"/>
            <a:pathLst>
              <a:path h="4114800" w="3508802">
                <a:moveTo>
                  <a:pt x="0" y="0"/>
                </a:moveTo>
                <a:lnTo>
                  <a:pt x="3508802" y="0"/>
                </a:lnTo>
                <a:lnTo>
                  <a:pt x="3508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3688" y="567496"/>
            <a:ext cx="17540625" cy="2156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629"/>
              </a:lnSpc>
              <a:spcBef>
                <a:spcPct val="0"/>
              </a:spcBef>
            </a:pPr>
            <a:r>
              <a:rPr lang="en-US" sz="12592">
                <a:solidFill>
                  <a:srgbClr val="5CE1E6"/>
                </a:solidFill>
                <a:latin typeface="Anton"/>
                <a:ea typeface="Anton"/>
                <a:cs typeface="Anton"/>
                <a:sym typeface="Anton"/>
              </a:rPr>
              <a:t> ELECTRIFICATION OF VEHICLES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15504899" y="3086100"/>
            <a:ext cx="3508802" cy="4114800"/>
          </a:xfrm>
          <a:custGeom>
            <a:avLst/>
            <a:gdLst/>
            <a:ahLst/>
            <a:cxnLst/>
            <a:rect r="r" b="b" t="t" l="l"/>
            <a:pathLst>
              <a:path h="4114800" w="3508802">
                <a:moveTo>
                  <a:pt x="3508802" y="0"/>
                </a:moveTo>
                <a:lnTo>
                  <a:pt x="0" y="0"/>
                </a:lnTo>
                <a:lnTo>
                  <a:pt x="0" y="4114800"/>
                </a:lnTo>
                <a:lnTo>
                  <a:pt x="3508802" y="4114800"/>
                </a:lnTo>
                <a:lnTo>
                  <a:pt x="350880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014697" y="0"/>
            <a:ext cx="7520277" cy="464890"/>
          </a:xfrm>
          <a:custGeom>
            <a:avLst/>
            <a:gdLst/>
            <a:ahLst/>
            <a:cxnLst/>
            <a:rect r="r" b="b" t="t" l="l"/>
            <a:pathLst>
              <a:path h="464890" w="7520277">
                <a:moveTo>
                  <a:pt x="0" y="0"/>
                </a:moveTo>
                <a:lnTo>
                  <a:pt x="7520277" y="0"/>
                </a:lnTo>
                <a:lnTo>
                  <a:pt x="7520277" y="464890"/>
                </a:lnTo>
                <a:lnTo>
                  <a:pt x="0" y="464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783101" y="3772788"/>
            <a:ext cx="8436028" cy="970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7"/>
              </a:lnSpc>
              <a:spcBef>
                <a:spcPct val="0"/>
              </a:spcBef>
            </a:pPr>
            <a:r>
              <a:rPr lang="en-US" sz="5647">
                <a:solidFill>
                  <a:srgbClr val="FFFFFF"/>
                </a:solidFill>
                <a:latin typeface="Antonio"/>
                <a:ea typeface="Antonio"/>
                <a:cs typeface="Antonio"/>
                <a:sym typeface="Antonio"/>
              </a:rPr>
              <a:t>RISE OF ELECTRIC VEHICLES (EVS)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59342" y="5472793"/>
            <a:ext cx="12145822" cy="3380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24"/>
              </a:lnSpc>
            </a:pPr>
            <a:r>
              <a:rPr lang="en-US" sz="38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Transition from internal combustion engines (ICE) to EVs</a:t>
            </a:r>
          </a:p>
          <a:p>
            <a:pPr algn="l">
              <a:lnSpc>
                <a:spcPts val="5424"/>
              </a:lnSpc>
            </a:pPr>
            <a:r>
              <a:rPr lang="en-US" sz="38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Environmental and economic benefits</a:t>
            </a:r>
          </a:p>
          <a:p>
            <a:pPr algn="l">
              <a:lnSpc>
                <a:spcPts val="5424"/>
              </a:lnSpc>
            </a:pPr>
            <a:r>
              <a:rPr lang="en-US" sz="38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Growth in EV adoption worldwide</a:t>
            </a:r>
          </a:p>
          <a:p>
            <a:pPr algn="l">
              <a:lnSpc>
                <a:spcPts val="5424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3023083" y="7760135"/>
            <a:ext cx="396278" cy="396278"/>
            <a:chOff x="0" y="0"/>
            <a:chExt cx="104369" cy="10436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023083" y="7002761"/>
            <a:ext cx="396278" cy="396278"/>
            <a:chOff x="0" y="0"/>
            <a:chExt cx="104369" cy="10436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023083" y="5675118"/>
            <a:ext cx="396278" cy="396278"/>
            <a:chOff x="0" y="0"/>
            <a:chExt cx="104369" cy="10436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68955" y="343485"/>
            <a:ext cx="9916392" cy="4176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54"/>
              </a:lnSpc>
            </a:pPr>
            <a:r>
              <a:rPr lang="en-US" sz="14221">
                <a:solidFill>
                  <a:srgbClr val="5CE1E6"/>
                </a:solidFill>
                <a:latin typeface="Anton"/>
                <a:ea typeface="Anton"/>
                <a:cs typeface="Anton"/>
                <a:sym typeface="Anton"/>
              </a:rPr>
              <a:t>AUTONOMOUS DRIVING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1142872" y="2085824"/>
            <a:ext cx="3972652" cy="4114800"/>
          </a:xfrm>
          <a:custGeom>
            <a:avLst/>
            <a:gdLst/>
            <a:ahLst/>
            <a:cxnLst/>
            <a:rect r="r" b="b" t="t" l="l"/>
            <a:pathLst>
              <a:path h="4114800" w="3972652">
                <a:moveTo>
                  <a:pt x="0" y="0"/>
                </a:moveTo>
                <a:lnTo>
                  <a:pt x="3972652" y="0"/>
                </a:lnTo>
                <a:lnTo>
                  <a:pt x="3972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285347" y="0"/>
            <a:ext cx="7002653" cy="10287000"/>
            <a:chOff x="0" y="0"/>
            <a:chExt cx="1084894" cy="1593725"/>
          </a:xfrm>
        </p:grpSpPr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1084894" cy="1593725"/>
            </a:xfrm>
            <a:custGeom>
              <a:avLst/>
              <a:gdLst/>
              <a:ahLst/>
              <a:cxnLst/>
              <a:rect r="r" b="b" t="t" l="l"/>
              <a:pathLst>
                <a:path h="1593725" w="1084894">
                  <a:moveTo>
                    <a:pt x="1084894" y="0"/>
                  </a:moveTo>
                  <a:lnTo>
                    <a:pt x="0" y="0"/>
                  </a:lnTo>
                  <a:lnTo>
                    <a:pt x="0" y="1593725"/>
                  </a:lnTo>
                  <a:lnTo>
                    <a:pt x="1084894" y="1593725"/>
                  </a:lnTo>
                  <a:close/>
                </a:path>
              </a:pathLst>
            </a:custGeom>
            <a:blipFill>
              <a:blip r:embed="rId4"/>
              <a:stretch>
                <a:fillRect l="-60244" t="0" r="-60244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5400000">
            <a:off x="8203558" y="2474240"/>
            <a:ext cx="10677038" cy="5338519"/>
          </a:xfrm>
          <a:custGeom>
            <a:avLst/>
            <a:gdLst/>
            <a:ahLst/>
            <a:cxnLst/>
            <a:rect r="r" b="b" t="t" l="l"/>
            <a:pathLst>
              <a:path h="5338519" w="10677038">
                <a:moveTo>
                  <a:pt x="0" y="0"/>
                </a:moveTo>
                <a:lnTo>
                  <a:pt x="10677038" y="0"/>
                </a:lnTo>
                <a:lnTo>
                  <a:pt x="10677038" y="5338520"/>
                </a:lnTo>
                <a:lnTo>
                  <a:pt x="0" y="53385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68955" y="6740225"/>
            <a:ext cx="12551967" cy="3081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18"/>
              </a:lnSpc>
            </a:pPr>
            <a:r>
              <a:rPr lang="en-US" sz="387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Levels of vehicle autonomy (Level 0–5)</a:t>
            </a:r>
          </a:p>
          <a:p>
            <a:pPr algn="l">
              <a:lnSpc>
                <a:spcPts val="5006"/>
              </a:lnSpc>
            </a:pPr>
            <a:r>
              <a:rPr lang="en-US" sz="357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Companies leading autonomous tech (e.g. Tesla, Waymo)</a:t>
            </a:r>
          </a:p>
          <a:p>
            <a:pPr algn="l">
              <a:lnSpc>
                <a:spcPts val="4666"/>
              </a:lnSpc>
            </a:pPr>
            <a:r>
              <a:rPr lang="en-US" sz="33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Benefits: safety, efficiency, convenience</a:t>
            </a:r>
          </a:p>
          <a:p>
            <a:pPr algn="l">
              <a:lnSpc>
                <a:spcPts val="4496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940461" y="9822110"/>
            <a:ext cx="7520277" cy="464890"/>
          </a:xfrm>
          <a:custGeom>
            <a:avLst/>
            <a:gdLst/>
            <a:ahLst/>
            <a:cxnLst/>
            <a:rect r="r" b="b" t="t" l="l"/>
            <a:pathLst>
              <a:path h="464890" w="7520277">
                <a:moveTo>
                  <a:pt x="0" y="0"/>
                </a:moveTo>
                <a:lnTo>
                  <a:pt x="7520277" y="0"/>
                </a:lnTo>
                <a:lnTo>
                  <a:pt x="7520277" y="464890"/>
                </a:lnTo>
                <a:lnTo>
                  <a:pt x="0" y="4648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145538" y="-195019"/>
            <a:ext cx="7315200" cy="1847088"/>
          </a:xfrm>
          <a:custGeom>
            <a:avLst/>
            <a:gdLst/>
            <a:ahLst/>
            <a:cxnLst/>
            <a:rect r="r" b="b" t="t" l="l"/>
            <a:pathLst>
              <a:path h="1847088" w="7315200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715791" y="5029200"/>
            <a:ext cx="6683545" cy="166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7"/>
              </a:lnSpc>
            </a:pPr>
            <a:r>
              <a:rPr lang="en-US" sz="5647">
                <a:solidFill>
                  <a:srgbClr val="FFFFFF"/>
                </a:solidFill>
                <a:latin typeface="Antonio"/>
                <a:ea typeface="Antonio"/>
                <a:cs typeface="Antonio"/>
                <a:sym typeface="Antonio"/>
              </a:rPr>
              <a:t>SELF-DRIVING TECHNOLOGY</a:t>
            </a:r>
          </a:p>
          <a:p>
            <a:pPr algn="l">
              <a:lnSpc>
                <a:spcPts val="2587"/>
              </a:lnSpc>
            </a:pPr>
          </a:p>
          <a:p>
            <a:pPr algn="l">
              <a:lnSpc>
                <a:spcPts val="2587"/>
              </a:lnSpc>
              <a:spcBef>
                <a:spcPct val="0"/>
              </a:spcBef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830561" y="6959777"/>
            <a:ext cx="396278" cy="396278"/>
            <a:chOff x="0" y="0"/>
            <a:chExt cx="104369" cy="10436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30561" y="8862022"/>
            <a:ext cx="396278" cy="396278"/>
            <a:chOff x="0" y="0"/>
            <a:chExt cx="104369" cy="10436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30561" y="7575501"/>
            <a:ext cx="396278" cy="396278"/>
            <a:chOff x="0" y="0"/>
            <a:chExt cx="104369" cy="10436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4830308" y="1998027"/>
            <a:ext cx="6073622" cy="6290946"/>
          </a:xfrm>
          <a:custGeom>
            <a:avLst/>
            <a:gdLst/>
            <a:ahLst/>
            <a:cxnLst/>
            <a:rect r="r" b="b" t="t" l="l"/>
            <a:pathLst>
              <a:path h="6290946" w="6073622">
                <a:moveTo>
                  <a:pt x="6073622" y="0"/>
                </a:moveTo>
                <a:lnTo>
                  <a:pt x="0" y="0"/>
                </a:lnTo>
                <a:lnTo>
                  <a:pt x="0" y="6290946"/>
                </a:lnTo>
                <a:lnTo>
                  <a:pt x="6073622" y="6290946"/>
                </a:lnTo>
                <a:lnTo>
                  <a:pt x="6073622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59841" y="0"/>
            <a:ext cx="7002653" cy="10287000"/>
            <a:chOff x="0" y="0"/>
            <a:chExt cx="1084894" cy="1593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84894" cy="1593725"/>
            </a:xfrm>
            <a:custGeom>
              <a:avLst/>
              <a:gdLst/>
              <a:ahLst/>
              <a:cxnLst/>
              <a:rect r="r" b="b" t="t" l="l"/>
              <a:pathLst>
                <a:path h="1593725" w="1084894">
                  <a:moveTo>
                    <a:pt x="0" y="0"/>
                  </a:moveTo>
                  <a:lnTo>
                    <a:pt x="1084894" y="0"/>
                  </a:lnTo>
                  <a:lnTo>
                    <a:pt x="108489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l="0" t="-1086" r="0" b="-1086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true" flipV="true" rot="5400000">
            <a:off x="-1564967" y="2474240"/>
            <a:ext cx="10677038" cy="5338519"/>
          </a:xfrm>
          <a:custGeom>
            <a:avLst/>
            <a:gdLst/>
            <a:ahLst/>
            <a:cxnLst/>
            <a:rect r="r" b="b" t="t" l="l"/>
            <a:pathLst>
              <a:path h="5338519" w="10677038">
                <a:moveTo>
                  <a:pt x="10677039" y="5338520"/>
                </a:moveTo>
                <a:lnTo>
                  <a:pt x="0" y="5338520"/>
                </a:lnTo>
                <a:lnTo>
                  <a:pt x="0" y="0"/>
                </a:lnTo>
                <a:lnTo>
                  <a:pt x="10677039" y="0"/>
                </a:lnTo>
                <a:lnTo>
                  <a:pt x="10677039" y="533852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253379" y="299120"/>
            <a:ext cx="7592654" cy="4176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350"/>
              </a:lnSpc>
            </a:pPr>
            <a:r>
              <a:rPr lang="en-US" sz="14217">
                <a:solidFill>
                  <a:srgbClr val="5CE1E6"/>
                </a:solidFill>
                <a:latin typeface="Anton"/>
                <a:ea typeface="Anton"/>
                <a:cs typeface="Anton"/>
                <a:sym typeface="Anton"/>
              </a:rPr>
              <a:t>CONNECTED VEHICLES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39002" y="6079558"/>
            <a:ext cx="10335766" cy="3128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11"/>
              </a:lnSpc>
            </a:pPr>
            <a:r>
              <a:rPr lang="en-US" sz="357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Vehicle-to-Everything (V2X) communication.</a:t>
            </a:r>
          </a:p>
          <a:p>
            <a:pPr algn="just">
              <a:lnSpc>
                <a:spcPts val="5011"/>
              </a:lnSpc>
            </a:pPr>
            <a:r>
              <a:rPr lang="en-US" sz="357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Real-time data sharing: traffic, weather, hazards.</a:t>
            </a:r>
          </a:p>
          <a:p>
            <a:pPr algn="just">
              <a:lnSpc>
                <a:spcPts val="5011"/>
              </a:lnSpc>
            </a:pPr>
            <a:r>
              <a:rPr lang="en-US" sz="357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Integration with smart cities and IoT.</a:t>
            </a:r>
          </a:p>
          <a:p>
            <a:pPr algn="just">
              <a:lnSpc>
                <a:spcPts val="5011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78172" y="9363456"/>
            <a:ext cx="7315200" cy="1847088"/>
          </a:xfrm>
          <a:custGeom>
            <a:avLst/>
            <a:gdLst/>
            <a:ahLst/>
            <a:cxnLst/>
            <a:rect r="r" b="b" t="t" l="l"/>
            <a:pathLst>
              <a:path h="1847088" w="7315200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114629" y="0"/>
            <a:ext cx="7520277" cy="464890"/>
          </a:xfrm>
          <a:custGeom>
            <a:avLst/>
            <a:gdLst/>
            <a:ahLst/>
            <a:cxnLst/>
            <a:rect r="r" b="b" t="t" l="l"/>
            <a:pathLst>
              <a:path h="464890" w="7520277">
                <a:moveTo>
                  <a:pt x="0" y="0"/>
                </a:moveTo>
                <a:lnTo>
                  <a:pt x="7520277" y="0"/>
                </a:lnTo>
                <a:lnTo>
                  <a:pt x="7520277" y="464890"/>
                </a:lnTo>
                <a:lnTo>
                  <a:pt x="0" y="4648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539002" y="4956442"/>
            <a:ext cx="6683545" cy="970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7"/>
              </a:lnSpc>
              <a:spcBef>
                <a:spcPct val="0"/>
              </a:spcBef>
            </a:pPr>
            <a:r>
              <a:rPr lang="en-US" sz="5647">
                <a:solidFill>
                  <a:srgbClr val="FFFFFF"/>
                </a:solidFill>
                <a:latin typeface="Antonio"/>
                <a:ea typeface="Antonio"/>
                <a:cs typeface="Antonio"/>
                <a:sym typeface="Antonio"/>
              </a:rPr>
              <a:t>THE INTERNET OF CARS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798082" y="8090834"/>
            <a:ext cx="396278" cy="396278"/>
            <a:chOff x="0" y="0"/>
            <a:chExt cx="104369" cy="10436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798082" y="6818256"/>
            <a:ext cx="396278" cy="396278"/>
            <a:chOff x="0" y="0"/>
            <a:chExt cx="104369" cy="10436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798082" y="6223796"/>
            <a:ext cx="396278" cy="396278"/>
            <a:chOff x="0" y="0"/>
            <a:chExt cx="104369" cy="10436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14880" y="5143500"/>
            <a:ext cx="3972652" cy="4114800"/>
          </a:xfrm>
          <a:custGeom>
            <a:avLst/>
            <a:gdLst/>
            <a:ahLst/>
            <a:cxnLst/>
            <a:rect r="r" b="b" t="t" l="l"/>
            <a:pathLst>
              <a:path h="4114800" w="3972652">
                <a:moveTo>
                  <a:pt x="0" y="0"/>
                </a:moveTo>
                <a:lnTo>
                  <a:pt x="3972652" y="0"/>
                </a:lnTo>
                <a:lnTo>
                  <a:pt x="3972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49641" y="0"/>
            <a:ext cx="8038359" cy="10287000"/>
            <a:chOff x="0" y="0"/>
            <a:chExt cx="1245352" cy="1593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45352" cy="1593725"/>
            </a:xfrm>
            <a:custGeom>
              <a:avLst/>
              <a:gdLst/>
              <a:ahLst/>
              <a:cxnLst/>
              <a:rect r="r" b="b" t="t" l="l"/>
              <a:pathLst>
                <a:path h="1593725" w="1245352">
                  <a:moveTo>
                    <a:pt x="0" y="0"/>
                  </a:moveTo>
                  <a:lnTo>
                    <a:pt x="1245352" y="0"/>
                  </a:lnTo>
                  <a:lnTo>
                    <a:pt x="1245352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l="-37530" t="0" r="-55638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5400000">
            <a:off x="7580381" y="2474240"/>
            <a:ext cx="10677038" cy="5338519"/>
          </a:xfrm>
          <a:custGeom>
            <a:avLst/>
            <a:gdLst/>
            <a:ahLst/>
            <a:cxnLst/>
            <a:rect r="r" b="b" t="t" l="l"/>
            <a:pathLst>
              <a:path h="5338519" w="10677038">
                <a:moveTo>
                  <a:pt x="0" y="0"/>
                </a:moveTo>
                <a:lnTo>
                  <a:pt x="10677038" y="0"/>
                </a:lnTo>
                <a:lnTo>
                  <a:pt x="10677038" y="5338520"/>
                </a:lnTo>
                <a:lnTo>
                  <a:pt x="0" y="53385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145538" y="-195019"/>
            <a:ext cx="7315200" cy="1847088"/>
          </a:xfrm>
          <a:custGeom>
            <a:avLst/>
            <a:gdLst/>
            <a:ahLst/>
            <a:cxnLst/>
            <a:rect r="r" b="b" t="t" l="l"/>
            <a:pathLst>
              <a:path h="1847088" w="7315200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40461" y="9822110"/>
            <a:ext cx="7520277" cy="464890"/>
          </a:xfrm>
          <a:custGeom>
            <a:avLst/>
            <a:gdLst/>
            <a:ahLst/>
            <a:cxnLst/>
            <a:rect r="r" b="b" t="t" l="l"/>
            <a:pathLst>
              <a:path h="464890" w="7520277">
                <a:moveTo>
                  <a:pt x="0" y="0"/>
                </a:moveTo>
                <a:lnTo>
                  <a:pt x="7520277" y="0"/>
                </a:lnTo>
                <a:lnTo>
                  <a:pt x="7520277" y="464890"/>
                </a:lnTo>
                <a:lnTo>
                  <a:pt x="0" y="4648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522963" y="5500248"/>
            <a:ext cx="8988999" cy="375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13"/>
              </a:lnSpc>
            </a:pPr>
            <a:r>
              <a:rPr lang="en-US" sz="358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Growth of ride-sharing and car-sharing platforms.</a:t>
            </a:r>
          </a:p>
          <a:p>
            <a:pPr algn="just">
              <a:lnSpc>
                <a:spcPts val="5013"/>
              </a:lnSpc>
            </a:pPr>
            <a:r>
              <a:rPr lang="en-US" sz="358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Reduction in vehicle ownership.</a:t>
            </a:r>
          </a:p>
          <a:p>
            <a:pPr algn="just">
              <a:lnSpc>
                <a:spcPts val="5013"/>
              </a:lnSpc>
            </a:pPr>
            <a:r>
              <a:rPr lang="en-US" sz="358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Cost-effective and eco-friendly transport solutions.</a:t>
            </a:r>
          </a:p>
          <a:p>
            <a:pPr algn="just">
              <a:lnSpc>
                <a:spcPts val="5013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2993336" y="7398319"/>
            <a:ext cx="396278" cy="396278"/>
            <a:chOff x="0" y="0"/>
            <a:chExt cx="104369" cy="1043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993336" y="6804622"/>
            <a:ext cx="396278" cy="396278"/>
            <a:chOff x="0" y="0"/>
            <a:chExt cx="104369" cy="10436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992229" y="5576448"/>
            <a:ext cx="396278" cy="396278"/>
            <a:chOff x="0" y="0"/>
            <a:chExt cx="104369" cy="10436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390835" y="876870"/>
            <a:ext cx="12121128" cy="2110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69"/>
              </a:lnSpc>
            </a:pPr>
            <a:r>
              <a:rPr lang="en-US" sz="14321">
                <a:solidFill>
                  <a:srgbClr val="5CE1E6"/>
                </a:solidFill>
                <a:latin typeface="Anton"/>
                <a:ea typeface="Anton"/>
                <a:cs typeface="Anton"/>
                <a:sym typeface="Anton"/>
              </a:rPr>
              <a:t>SHARED MOBILITY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71446" y="3520510"/>
            <a:ext cx="8520825" cy="970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7"/>
              </a:lnSpc>
              <a:spcBef>
                <a:spcPct val="0"/>
              </a:spcBef>
            </a:pPr>
            <a:r>
              <a:rPr lang="en-US" sz="5647">
                <a:solidFill>
                  <a:srgbClr val="FFFFFF"/>
                </a:solidFill>
                <a:latin typeface="Antonio"/>
                <a:ea typeface="Antonio"/>
                <a:cs typeface="Antonio"/>
                <a:sym typeface="Antonio"/>
              </a:rPr>
              <a:t>FROM OWNERSHIP TO ACCESS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42872" y="2085824"/>
            <a:ext cx="3972652" cy="4114800"/>
          </a:xfrm>
          <a:custGeom>
            <a:avLst/>
            <a:gdLst/>
            <a:ahLst/>
            <a:cxnLst/>
            <a:rect r="r" b="b" t="t" l="l"/>
            <a:pathLst>
              <a:path h="4114800" w="3972652">
                <a:moveTo>
                  <a:pt x="0" y="0"/>
                </a:moveTo>
                <a:lnTo>
                  <a:pt x="3972652" y="0"/>
                </a:lnTo>
                <a:lnTo>
                  <a:pt x="3972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285347" y="0"/>
            <a:ext cx="7002653" cy="10287000"/>
            <a:chOff x="0" y="0"/>
            <a:chExt cx="1084894" cy="1593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84894" cy="1593725"/>
            </a:xfrm>
            <a:custGeom>
              <a:avLst/>
              <a:gdLst/>
              <a:ahLst/>
              <a:cxnLst/>
              <a:rect r="r" b="b" t="t" l="l"/>
              <a:pathLst>
                <a:path h="1593725" w="1084894">
                  <a:moveTo>
                    <a:pt x="0" y="0"/>
                  </a:moveTo>
                  <a:lnTo>
                    <a:pt x="1084894" y="0"/>
                  </a:lnTo>
                  <a:lnTo>
                    <a:pt x="108489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l="-60244" t="0" r="-60244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5400000">
            <a:off x="8203558" y="2474240"/>
            <a:ext cx="10677038" cy="5338519"/>
          </a:xfrm>
          <a:custGeom>
            <a:avLst/>
            <a:gdLst/>
            <a:ahLst/>
            <a:cxnLst/>
            <a:rect r="r" b="b" t="t" l="l"/>
            <a:pathLst>
              <a:path h="5338519" w="10677038">
                <a:moveTo>
                  <a:pt x="0" y="0"/>
                </a:moveTo>
                <a:lnTo>
                  <a:pt x="10677038" y="0"/>
                </a:lnTo>
                <a:lnTo>
                  <a:pt x="10677038" y="5338520"/>
                </a:lnTo>
                <a:lnTo>
                  <a:pt x="0" y="53385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114629" y="0"/>
            <a:ext cx="7520277" cy="464890"/>
          </a:xfrm>
          <a:custGeom>
            <a:avLst/>
            <a:gdLst/>
            <a:ahLst/>
            <a:cxnLst/>
            <a:rect r="r" b="b" t="t" l="l"/>
            <a:pathLst>
              <a:path h="464890" w="7520277">
                <a:moveTo>
                  <a:pt x="0" y="0"/>
                </a:moveTo>
                <a:lnTo>
                  <a:pt x="7520277" y="0"/>
                </a:lnTo>
                <a:lnTo>
                  <a:pt x="7520277" y="464890"/>
                </a:lnTo>
                <a:lnTo>
                  <a:pt x="0" y="4648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8634931"/>
            <a:ext cx="7315200" cy="1847088"/>
          </a:xfrm>
          <a:custGeom>
            <a:avLst/>
            <a:gdLst/>
            <a:ahLst/>
            <a:cxnLst/>
            <a:rect r="r" b="b" t="t" l="l"/>
            <a:pathLst>
              <a:path h="1847088" w="7315200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30600" y="512515"/>
            <a:ext cx="13111477" cy="4938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00"/>
              </a:lnSpc>
            </a:pPr>
            <a:r>
              <a:rPr lang="en-US" sz="11217">
                <a:solidFill>
                  <a:srgbClr val="5CE1E6"/>
                </a:solidFill>
                <a:latin typeface="Anton"/>
                <a:ea typeface="Anton"/>
                <a:cs typeface="Anton"/>
                <a:sym typeface="Anton"/>
              </a:rPr>
              <a:t>SUSTAINABLE MATERIALS </a:t>
            </a:r>
          </a:p>
          <a:p>
            <a:pPr algn="l">
              <a:lnSpc>
                <a:spcPts val="12900"/>
              </a:lnSpc>
            </a:pPr>
            <a:r>
              <a:rPr lang="en-US" sz="11217">
                <a:solidFill>
                  <a:srgbClr val="5CE1E6"/>
                </a:solidFill>
                <a:latin typeface="Anton"/>
                <a:ea typeface="Anton"/>
                <a:cs typeface="Anton"/>
                <a:sym typeface="Anton"/>
              </a:rPr>
              <a:t>&amp; DESIGN</a:t>
            </a:r>
          </a:p>
          <a:p>
            <a:pPr algn="l">
              <a:lnSpc>
                <a:spcPts val="129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4601801" y="4600867"/>
            <a:ext cx="6683545" cy="970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7"/>
              </a:lnSpc>
              <a:spcBef>
                <a:spcPct val="0"/>
              </a:spcBef>
            </a:pPr>
            <a:r>
              <a:rPr lang="en-US" sz="5647">
                <a:solidFill>
                  <a:srgbClr val="FFFFFF"/>
                </a:solidFill>
                <a:latin typeface="Antonio"/>
                <a:ea typeface="Antonio"/>
                <a:cs typeface="Antonio"/>
                <a:sym typeface="Antonio"/>
              </a:rPr>
              <a:t>GREEN MANUFACTURING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9581" y="6758432"/>
            <a:ext cx="10109639" cy="2499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11"/>
              </a:lnSpc>
            </a:pPr>
            <a:r>
              <a:rPr lang="en-US" sz="357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 of recycled and renewable materials.</a:t>
            </a:r>
          </a:p>
          <a:p>
            <a:pPr algn="just">
              <a:lnSpc>
                <a:spcPts val="5011"/>
              </a:lnSpc>
            </a:pPr>
            <a:r>
              <a:rPr lang="en-US" sz="357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Lightweight, energy-efficient designs.</a:t>
            </a:r>
          </a:p>
          <a:p>
            <a:pPr algn="just">
              <a:lnSpc>
                <a:spcPts val="5011"/>
              </a:lnSpc>
            </a:pPr>
            <a:r>
              <a:rPr lang="en-US" sz="357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Circular economy in automotive production.</a:t>
            </a:r>
          </a:p>
          <a:p>
            <a:pPr algn="just">
              <a:lnSpc>
                <a:spcPts val="5011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430600" y="6834632"/>
            <a:ext cx="396278" cy="396278"/>
            <a:chOff x="0" y="0"/>
            <a:chExt cx="104369" cy="10436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47176" y="7435869"/>
            <a:ext cx="396278" cy="396278"/>
            <a:chOff x="0" y="0"/>
            <a:chExt cx="104369" cy="10436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47176" y="8046466"/>
            <a:ext cx="396278" cy="396278"/>
            <a:chOff x="0" y="0"/>
            <a:chExt cx="104369" cy="10436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4830308" y="1998027"/>
            <a:ext cx="6073622" cy="6290946"/>
          </a:xfrm>
          <a:custGeom>
            <a:avLst/>
            <a:gdLst/>
            <a:ahLst/>
            <a:cxnLst/>
            <a:rect r="r" b="b" t="t" l="l"/>
            <a:pathLst>
              <a:path h="6290946" w="6073622">
                <a:moveTo>
                  <a:pt x="6073622" y="0"/>
                </a:moveTo>
                <a:lnTo>
                  <a:pt x="0" y="0"/>
                </a:lnTo>
                <a:lnTo>
                  <a:pt x="0" y="6290946"/>
                </a:lnTo>
                <a:lnTo>
                  <a:pt x="6073622" y="6290946"/>
                </a:lnTo>
                <a:lnTo>
                  <a:pt x="6073622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59841" y="0"/>
            <a:ext cx="7002653" cy="10287000"/>
            <a:chOff x="0" y="0"/>
            <a:chExt cx="1084894" cy="1593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84894" cy="1593725"/>
            </a:xfrm>
            <a:custGeom>
              <a:avLst/>
              <a:gdLst/>
              <a:ahLst/>
              <a:cxnLst/>
              <a:rect r="r" b="b" t="t" l="l"/>
              <a:pathLst>
                <a:path h="1593725" w="1084894">
                  <a:moveTo>
                    <a:pt x="0" y="0"/>
                  </a:moveTo>
                  <a:lnTo>
                    <a:pt x="1084894" y="0"/>
                  </a:lnTo>
                  <a:lnTo>
                    <a:pt x="108489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l="-96559" t="0" r="-62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true" flipV="true" rot="5400000">
            <a:off x="-1564967" y="2474240"/>
            <a:ext cx="10677038" cy="5338519"/>
          </a:xfrm>
          <a:custGeom>
            <a:avLst/>
            <a:gdLst/>
            <a:ahLst/>
            <a:cxnLst/>
            <a:rect r="r" b="b" t="t" l="l"/>
            <a:pathLst>
              <a:path h="5338519" w="10677038">
                <a:moveTo>
                  <a:pt x="10677039" y="5338520"/>
                </a:moveTo>
                <a:lnTo>
                  <a:pt x="0" y="5338520"/>
                </a:lnTo>
                <a:lnTo>
                  <a:pt x="0" y="0"/>
                </a:lnTo>
                <a:lnTo>
                  <a:pt x="10677039" y="0"/>
                </a:lnTo>
                <a:lnTo>
                  <a:pt x="10677039" y="533852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8172" y="9363456"/>
            <a:ext cx="7315200" cy="1847088"/>
          </a:xfrm>
          <a:custGeom>
            <a:avLst/>
            <a:gdLst/>
            <a:ahLst/>
            <a:cxnLst/>
            <a:rect r="r" b="b" t="t" l="l"/>
            <a:pathLst>
              <a:path h="1847088" w="7315200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678" y="531565"/>
            <a:ext cx="13092951" cy="4157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330"/>
              </a:lnSpc>
            </a:pPr>
            <a:r>
              <a:rPr lang="en-US" sz="14200">
                <a:solidFill>
                  <a:srgbClr val="5CE1E6"/>
                </a:solidFill>
                <a:latin typeface="Anton"/>
                <a:ea typeface="Anton"/>
                <a:cs typeface="Anton"/>
                <a:sym typeface="Anton"/>
              </a:rPr>
              <a:t>ALTERNATIVE FUELS</a:t>
            </a:r>
          </a:p>
          <a:p>
            <a:pPr algn="r">
              <a:lnSpc>
                <a:spcPts val="16330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114629" y="0"/>
            <a:ext cx="7520277" cy="464890"/>
          </a:xfrm>
          <a:custGeom>
            <a:avLst/>
            <a:gdLst/>
            <a:ahLst/>
            <a:cxnLst/>
            <a:rect r="r" b="b" t="t" l="l"/>
            <a:pathLst>
              <a:path h="464890" w="7520277">
                <a:moveTo>
                  <a:pt x="0" y="0"/>
                </a:moveTo>
                <a:lnTo>
                  <a:pt x="7520277" y="0"/>
                </a:lnTo>
                <a:lnTo>
                  <a:pt x="7520277" y="464890"/>
                </a:lnTo>
                <a:lnTo>
                  <a:pt x="0" y="4648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568153" y="3146153"/>
            <a:ext cx="6683545" cy="2971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7"/>
              </a:lnSpc>
            </a:pPr>
            <a:r>
              <a:rPr lang="en-US" sz="5647">
                <a:solidFill>
                  <a:srgbClr val="FFFFFF"/>
                </a:solidFill>
                <a:latin typeface="Antonio"/>
                <a:ea typeface="Antonio"/>
                <a:cs typeface="Antonio"/>
                <a:sym typeface="Antonio"/>
              </a:rPr>
              <a:t>BEYOND ELECTRICITY</a:t>
            </a:r>
          </a:p>
          <a:p>
            <a:pPr algn="l">
              <a:lnSpc>
                <a:spcPts val="7907"/>
              </a:lnSpc>
            </a:pPr>
          </a:p>
          <a:p>
            <a:pPr algn="l">
              <a:lnSpc>
                <a:spcPts val="7907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6754223" y="5030614"/>
            <a:ext cx="8641401" cy="3212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64"/>
              </a:lnSpc>
            </a:pPr>
            <a:r>
              <a:rPr lang="en-US" sz="368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Hydrogen fuel cell vehicles (FCEVs).</a:t>
            </a:r>
          </a:p>
          <a:p>
            <a:pPr algn="just">
              <a:lnSpc>
                <a:spcPts val="5164"/>
              </a:lnSpc>
            </a:pPr>
            <a:r>
              <a:rPr lang="en-US" sz="368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Biofuels and synthetic fuels.</a:t>
            </a:r>
          </a:p>
          <a:p>
            <a:pPr algn="just">
              <a:lnSpc>
                <a:spcPts val="5164"/>
              </a:lnSpc>
            </a:pPr>
            <a:r>
              <a:rPr lang="en-US" sz="368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Comparing different zero-emission technologies.</a:t>
            </a:r>
          </a:p>
          <a:p>
            <a:pPr algn="just">
              <a:lnSpc>
                <a:spcPts val="5164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6171876" y="6471887"/>
            <a:ext cx="396278" cy="396278"/>
            <a:chOff x="0" y="0"/>
            <a:chExt cx="104369" cy="10436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171876" y="5807693"/>
            <a:ext cx="396278" cy="396278"/>
            <a:chOff x="0" y="0"/>
            <a:chExt cx="104369" cy="10436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171876" y="5143500"/>
            <a:ext cx="396278" cy="396278"/>
            <a:chOff x="0" y="0"/>
            <a:chExt cx="104369" cy="10436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14880" y="5143500"/>
            <a:ext cx="3972652" cy="4114800"/>
          </a:xfrm>
          <a:custGeom>
            <a:avLst/>
            <a:gdLst/>
            <a:ahLst/>
            <a:cxnLst/>
            <a:rect r="r" b="b" t="t" l="l"/>
            <a:pathLst>
              <a:path h="4114800" w="3972652">
                <a:moveTo>
                  <a:pt x="0" y="0"/>
                </a:moveTo>
                <a:lnTo>
                  <a:pt x="3972652" y="0"/>
                </a:lnTo>
                <a:lnTo>
                  <a:pt x="3972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49641" y="0"/>
            <a:ext cx="8038359" cy="10287000"/>
            <a:chOff x="0" y="0"/>
            <a:chExt cx="1245352" cy="1593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45352" cy="1593725"/>
            </a:xfrm>
            <a:custGeom>
              <a:avLst/>
              <a:gdLst/>
              <a:ahLst/>
              <a:cxnLst/>
              <a:rect r="r" b="b" t="t" l="l"/>
              <a:pathLst>
                <a:path h="1593725" w="1245352">
                  <a:moveTo>
                    <a:pt x="0" y="0"/>
                  </a:moveTo>
                  <a:lnTo>
                    <a:pt x="1245352" y="0"/>
                  </a:lnTo>
                  <a:lnTo>
                    <a:pt x="1245352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l="0" t="-8642" r="0" b="-8642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5400000">
            <a:off x="7580381" y="2474240"/>
            <a:ext cx="10677038" cy="5338519"/>
          </a:xfrm>
          <a:custGeom>
            <a:avLst/>
            <a:gdLst/>
            <a:ahLst/>
            <a:cxnLst/>
            <a:rect r="r" b="b" t="t" l="l"/>
            <a:pathLst>
              <a:path h="5338519" w="10677038">
                <a:moveTo>
                  <a:pt x="0" y="0"/>
                </a:moveTo>
                <a:lnTo>
                  <a:pt x="10677038" y="0"/>
                </a:lnTo>
                <a:lnTo>
                  <a:pt x="10677038" y="5338520"/>
                </a:lnTo>
                <a:lnTo>
                  <a:pt x="0" y="53385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145538" y="-195019"/>
            <a:ext cx="7315200" cy="1847088"/>
          </a:xfrm>
          <a:custGeom>
            <a:avLst/>
            <a:gdLst/>
            <a:ahLst/>
            <a:cxnLst/>
            <a:rect r="r" b="b" t="t" l="l"/>
            <a:pathLst>
              <a:path h="1847088" w="7315200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17777" y="375894"/>
            <a:ext cx="11584077" cy="4196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69"/>
              </a:lnSpc>
            </a:pPr>
            <a:r>
              <a:rPr lang="en-US" sz="14321">
                <a:solidFill>
                  <a:srgbClr val="5CE1E6"/>
                </a:solidFill>
                <a:latin typeface="Anton"/>
                <a:ea typeface="Anton"/>
                <a:cs typeface="Anton"/>
                <a:sym typeface="Anton"/>
              </a:rPr>
              <a:t>SMART INFRASTRUCTURE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74880" y="4768376"/>
            <a:ext cx="6683545" cy="2971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7"/>
              </a:lnSpc>
            </a:pPr>
            <a:r>
              <a:rPr lang="en-US" sz="5647">
                <a:solidFill>
                  <a:srgbClr val="FFFFFF"/>
                </a:solidFill>
                <a:latin typeface="Antonio"/>
                <a:ea typeface="Antonio"/>
                <a:cs typeface="Antonio"/>
                <a:sym typeface="Antonio"/>
              </a:rPr>
              <a:t>ROADS THAT THINK</a:t>
            </a:r>
          </a:p>
          <a:p>
            <a:pPr algn="l">
              <a:lnSpc>
                <a:spcPts val="7907"/>
              </a:lnSpc>
            </a:pPr>
          </a:p>
          <a:p>
            <a:pPr algn="l">
              <a:lnSpc>
                <a:spcPts val="7907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3599520" y="6046152"/>
            <a:ext cx="8641401" cy="3859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64"/>
              </a:lnSpc>
            </a:pPr>
            <a:r>
              <a:rPr lang="en-US" sz="368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Smart traffic lights and adaptive signals.</a:t>
            </a:r>
          </a:p>
          <a:p>
            <a:pPr algn="just">
              <a:lnSpc>
                <a:spcPts val="5164"/>
              </a:lnSpc>
            </a:pPr>
            <a:r>
              <a:rPr lang="en-US" sz="368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EV charging infrastructure.</a:t>
            </a:r>
          </a:p>
          <a:p>
            <a:pPr algn="just">
              <a:lnSpc>
                <a:spcPts val="5164"/>
              </a:lnSpc>
            </a:pPr>
            <a:r>
              <a:rPr lang="en-US" sz="368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Integration with 5G and AI for real-time traffic management.</a:t>
            </a:r>
          </a:p>
          <a:p>
            <a:pPr algn="just">
              <a:lnSpc>
                <a:spcPts val="5164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3030507" y="8263813"/>
            <a:ext cx="396278" cy="396278"/>
            <a:chOff x="0" y="0"/>
            <a:chExt cx="104369" cy="10436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030507" y="6219822"/>
            <a:ext cx="396278" cy="396278"/>
            <a:chOff x="0" y="0"/>
            <a:chExt cx="104369" cy="10436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030507" y="7541454"/>
            <a:ext cx="396278" cy="396278"/>
            <a:chOff x="0" y="0"/>
            <a:chExt cx="104369" cy="10436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4369" cy="104369"/>
            </a:xfrm>
            <a:custGeom>
              <a:avLst/>
              <a:gdLst/>
              <a:ahLst/>
              <a:cxnLst/>
              <a:rect r="r" b="b" t="t" l="l"/>
              <a:pathLst>
                <a:path h="104369" w="104369">
                  <a:moveTo>
                    <a:pt x="0" y="0"/>
                  </a:moveTo>
                  <a:lnTo>
                    <a:pt x="104369" y="0"/>
                  </a:lnTo>
                  <a:lnTo>
                    <a:pt x="104369" y="104369"/>
                  </a:lnTo>
                  <a:lnTo>
                    <a:pt x="0" y="10436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104369" cy="13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95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3092861" y="9974510"/>
            <a:ext cx="7520277" cy="464890"/>
          </a:xfrm>
          <a:custGeom>
            <a:avLst/>
            <a:gdLst/>
            <a:ahLst/>
            <a:cxnLst/>
            <a:rect r="r" b="b" t="t" l="l"/>
            <a:pathLst>
              <a:path h="464890" w="7520277">
                <a:moveTo>
                  <a:pt x="0" y="0"/>
                </a:moveTo>
                <a:lnTo>
                  <a:pt x="7520277" y="0"/>
                </a:lnTo>
                <a:lnTo>
                  <a:pt x="7520277" y="464890"/>
                </a:lnTo>
                <a:lnTo>
                  <a:pt x="0" y="4648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DAGopFFJXbg</dc:identifier>
  <dcterms:modified xsi:type="dcterms:W3CDTF">2011-08-01T06:04:30Z</dcterms:modified>
  <cp:revision>1</cp:revision>
  <dc:title>Black and Blue Modern Simple Car Dealer Presentation</dc:title>
</cp:coreProperties>
</file>